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66" d="100"/>
          <a:sy n="166" d="100"/>
        </p:scale>
        <p:origin x="-3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02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149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462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047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132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928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835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865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902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209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08/07/2014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09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382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293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File:GerardManleyHopkins.jp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435225"/>
            <a:ext cx="7772400" cy="1146175"/>
          </a:xfrm>
        </p:spPr>
        <p:txBody>
          <a:bodyPr/>
          <a:lstStyle/>
          <a:p>
            <a:pPr algn="ctr"/>
            <a:r>
              <a:rPr lang="cy-GB" dirty="0" smtClean="0"/>
              <a:t>KS4 </a:t>
            </a:r>
            <a:r>
              <a:rPr lang="cy-GB" dirty="0" err="1" smtClean="0"/>
              <a:t>Activities</a:t>
            </a:r>
            <a:endParaRPr lang="cy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581400"/>
            <a:ext cx="7010400" cy="762000"/>
          </a:xfrm>
        </p:spPr>
        <p:txBody>
          <a:bodyPr/>
          <a:lstStyle/>
          <a:p>
            <a:r>
              <a:rPr lang="cy-GB" dirty="0" smtClean="0"/>
              <a:t>The Welsh rhythm </a:t>
            </a:r>
            <a:r>
              <a:rPr lang="cy-GB" dirty="0" err="1" smtClean="0"/>
              <a:t>in</a:t>
            </a:r>
            <a:r>
              <a:rPr lang="cy-GB" dirty="0" smtClean="0"/>
              <a:t> Dylan </a:t>
            </a:r>
            <a:r>
              <a:rPr lang="cy-GB" dirty="0" err="1" smtClean="0"/>
              <a:t>Thomas’s</a:t>
            </a:r>
            <a:r>
              <a:rPr lang="cy-GB" dirty="0" smtClean="0"/>
              <a:t> </a:t>
            </a:r>
            <a:r>
              <a:rPr lang="cy-GB" dirty="0" err="1" smtClean="0"/>
              <a:t>work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2982594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70037"/>
            <a:ext cx="8229600" cy="4297363"/>
          </a:xfrm>
        </p:spPr>
        <p:txBody>
          <a:bodyPr/>
          <a:lstStyle/>
          <a:p>
            <a:pPr marL="0" indent="0">
              <a:buNone/>
            </a:pPr>
            <a:r>
              <a:rPr lang="cy-GB" b="1" dirty="0" err="1" smtClean="0"/>
              <a:t>Task</a:t>
            </a:r>
            <a:r>
              <a:rPr lang="cy-GB" b="1" dirty="0" smtClean="0"/>
              <a:t> 3</a:t>
            </a:r>
          </a:p>
          <a:p>
            <a:pPr marL="0" indent="0">
              <a:buNone/>
            </a:pPr>
            <a:r>
              <a:rPr lang="cy-GB" dirty="0" err="1" smtClean="0"/>
              <a:t>Say</a:t>
            </a:r>
            <a:r>
              <a:rPr lang="cy-GB" dirty="0" smtClean="0"/>
              <a:t> </a:t>
            </a:r>
            <a:r>
              <a:rPr lang="cy-GB" dirty="0" err="1" smtClean="0"/>
              <a:t>out</a:t>
            </a:r>
            <a:r>
              <a:rPr lang="cy-GB" dirty="0" smtClean="0"/>
              <a:t> </a:t>
            </a:r>
            <a:r>
              <a:rPr lang="cy-GB" dirty="0" err="1" smtClean="0"/>
              <a:t>loud</a:t>
            </a:r>
            <a:r>
              <a:rPr lang="cy-GB" dirty="0" smtClean="0"/>
              <a:t> </a:t>
            </a:r>
            <a:r>
              <a:rPr lang="cy-GB" dirty="0" err="1" smtClean="0"/>
              <a:t>these</a:t>
            </a:r>
            <a:r>
              <a:rPr lang="cy-GB" dirty="0" smtClean="0"/>
              <a:t> </a:t>
            </a:r>
            <a:r>
              <a:rPr lang="cy-GB" dirty="0" err="1" smtClean="0"/>
              <a:t>lines</a:t>
            </a:r>
            <a:r>
              <a:rPr lang="cy-GB" dirty="0" smtClean="0"/>
              <a:t> of </a:t>
            </a:r>
            <a:r>
              <a:rPr lang="cy-GB" dirty="0" err="1" smtClean="0"/>
              <a:t>Dylan’s</a:t>
            </a:r>
            <a:r>
              <a:rPr lang="cy-GB" dirty="0" smtClean="0"/>
              <a:t> </a:t>
            </a:r>
            <a:r>
              <a:rPr lang="cy-GB" dirty="0" err="1" smtClean="0"/>
              <a:t>work</a:t>
            </a:r>
            <a:r>
              <a:rPr lang="cy-GB" dirty="0" smtClean="0"/>
              <a:t> </a:t>
            </a:r>
            <a:r>
              <a:rPr lang="cy-GB" dirty="0" err="1" smtClean="0"/>
              <a:t>which</a:t>
            </a:r>
            <a:r>
              <a:rPr lang="cy-GB" dirty="0" smtClean="0"/>
              <a:t> </a:t>
            </a:r>
            <a:r>
              <a:rPr lang="cy-GB" dirty="0" err="1" smtClean="0"/>
              <a:t>involve</a:t>
            </a:r>
            <a:r>
              <a:rPr lang="cy-GB" dirty="0" smtClean="0"/>
              <a:t> </a:t>
            </a:r>
            <a:r>
              <a:rPr lang="cy-GB" b="1" dirty="0" err="1" smtClean="0"/>
              <a:t>alliteration</a:t>
            </a:r>
            <a:r>
              <a:rPr lang="cy-GB" dirty="0" smtClean="0"/>
              <a:t> </a:t>
            </a:r>
            <a:r>
              <a:rPr lang="cy-GB" dirty="0" err="1" smtClean="0"/>
              <a:t>only</a:t>
            </a:r>
            <a:r>
              <a:rPr lang="cy-GB" dirty="0" smtClean="0"/>
              <a:t>. Can </a:t>
            </a:r>
            <a:r>
              <a:rPr lang="cy-GB" dirty="0" err="1" smtClean="0"/>
              <a:t>you</a:t>
            </a:r>
            <a:r>
              <a:rPr lang="cy-GB" dirty="0" smtClean="0"/>
              <a:t> </a:t>
            </a:r>
            <a:r>
              <a:rPr lang="cy-GB" dirty="0" err="1" smtClean="0"/>
              <a:t>see</a:t>
            </a:r>
            <a:r>
              <a:rPr lang="cy-GB" dirty="0" smtClean="0"/>
              <a:t> a </a:t>
            </a:r>
            <a:r>
              <a:rPr lang="cy-GB" dirty="0" err="1" smtClean="0"/>
              <a:t>pattern</a:t>
            </a:r>
            <a:r>
              <a:rPr lang="cy-GB" dirty="0" smtClean="0"/>
              <a:t>?</a:t>
            </a:r>
          </a:p>
          <a:p>
            <a:pPr marL="0" indent="0">
              <a:buNone/>
            </a:pPr>
            <a:endParaRPr lang="cy-GB" dirty="0" smtClean="0"/>
          </a:p>
          <a:p>
            <a:r>
              <a:rPr lang="en-GB" dirty="0" smtClean="0"/>
              <a:t>Though </a:t>
            </a:r>
            <a:r>
              <a:rPr lang="en-GB" dirty="0"/>
              <a:t>I sang in my chains like the </a:t>
            </a:r>
            <a:r>
              <a:rPr lang="en-GB" dirty="0" smtClean="0"/>
              <a:t>sea</a:t>
            </a:r>
          </a:p>
          <a:p>
            <a:r>
              <a:rPr lang="en-GB" dirty="0" smtClean="0"/>
              <a:t>The house that lies in the head 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3364117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64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y-GB" b="1" dirty="0" err="1" smtClean="0"/>
              <a:t>Task</a:t>
            </a:r>
            <a:r>
              <a:rPr lang="cy-GB" b="1" dirty="0" smtClean="0"/>
              <a:t> 3 </a:t>
            </a:r>
            <a:r>
              <a:rPr lang="cy-GB" b="1" dirty="0" err="1"/>
              <a:t>answers</a:t>
            </a:r>
            <a:r>
              <a:rPr lang="cy-GB" b="1" dirty="0"/>
              <a:t>:</a:t>
            </a:r>
          </a:p>
          <a:p>
            <a:r>
              <a:rPr lang="en-GB" b="1" dirty="0"/>
              <a:t>Th</a:t>
            </a:r>
            <a:r>
              <a:rPr lang="en-GB" dirty="0"/>
              <a:t>ough I </a:t>
            </a:r>
            <a:r>
              <a:rPr lang="en-GB" b="1" dirty="0" smtClean="0"/>
              <a:t>s</a:t>
            </a:r>
            <a:r>
              <a:rPr lang="en-GB" dirty="0" smtClean="0"/>
              <a:t>ang / </a:t>
            </a:r>
            <a:r>
              <a:rPr lang="en-GB" dirty="0"/>
              <a:t>in my chains like </a:t>
            </a:r>
            <a:r>
              <a:rPr lang="en-GB" b="1" dirty="0"/>
              <a:t>th</a:t>
            </a:r>
            <a:r>
              <a:rPr lang="en-GB" dirty="0"/>
              <a:t>e </a:t>
            </a:r>
            <a:r>
              <a:rPr lang="en-GB" b="1" dirty="0" smtClean="0"/>
              <a:t>s</a:t>
            </a:r>
            <a:r>
              <a:rPr lang="en-GB" dirty="0" smtClean="0"/>
              <a:t>ea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</a:t>
            </a:r>
            <a:r>
              <a:rPr lang="en-GB" b="1" dirty="0" err="1" smtClean="0"/>
              <a:t>th</a:t>
            </a:r>
            <a:r>
              <a:rPr lang="en-GB" b="1" dirty="0" smtClean="0"/>
              <a:t>             s          </a:t>
            </a:r>
            <a:r>
              <a:rPr lang="en-GB" dirty="0" smtClean="0"/>
              <a:t>[n m </a:t>
            </a:r>
            <a:r>
              <a:rPr lang="en-GB" dirty="0" err="1" smtClean="0"/>
              <a:t>ch</a:t>
            </a:r>
            <a:r>
              <a:rPr lang="en-GB" dirty="0" smtClean="0"/>
              <a:t>     ns l k] </a:t>
            </a:r>
            <a:r>
              <a:rPr lang="en-GB" b="1" dirty="0" err="1" smtClean="0"/>
              <a:t>th</a:t>
            </a:r>
            <a:r>
              <a:rPr lang="en-GB" b="1" dirty="0" smtClean="0"/>
              <a:t> 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The house </a:t>
            </a:r>
            <a:r>
              <a:rPr lang="en-GB" dirty="0" smtClean="0"/>
              <a:t>/that </a:t>
            </a:r>
            <a:r>
              <a:rPr lang="en-GB" dirty="0"/>
              <a:t>lies in the head </a:t>
            </a:r>
            <a:endParaRPr lang="cy-GB" dirty="0"/>
          </a:p>
          <a:p>
            <a:pPr marL="0" indent="0">
              <a:buNone/>
            </a:pPr>
            <a:r>
              <a:rPr lang="cy-GB" dirty="0" smtClean="0"/>
              <a:t>     </a:t>
            </a:r>
            <a:r>
              <a:rPr lang="cy-GB" b="1" dirty="0" err="1" smtClean="0"/>
              <a:t>th</a:t>
            </a:r>
            <a:r>
              <a:rPr lang="cy-GB" b="1" dirty="0" smtClean="0"/>
              <a:t>   h           </a:t>
            </a:r>
            <a:r>
              <a:rPr lang="cy-GB" dirty="0" smtClean="0"/>
              <a:t>[</a:t>
            </a:r>
            <a:r>
              <a:rPr lang="cy-GB" dirty="0" err="1" smtClean="0"/>
              <a:t>th</a:t>
            </a:r>
            <a:r>
              <a:rPr lang="cy-GB" dirty="0" smtClean="0"/>
              <a:t> t l  s   n] </a:t>
            </a:r>
            <a:r>
              <a:rPr lang="cy-GB" b="1" dirty="0" err="1" smtClean="0"/>
              <a:t>th</a:t>
            </a:r>
            <a:r>
              <a:rPr lang="cy-GB" b="1" dirty="0" smtClean="0"/>
              <a:t>  h</a:t>
            </a:r>
          </a:p>
          <a:p>
            <a:pPr marL="0" indent="0">
              <a:buNone/>
            </a:pPr>
            <a:endParaRPr lang="cy-GB" b="1" dirty="0"/>
          </a:p>
          <a:p>
            <a:pPr marL="0" indent="0">
              <a:buNone/>
            </a:pPr>
            <a:r>
              <a:rPr lang="en-GB" dirty="0" smtClean="0"/>
              <a:t>Both lines have a repeated series of alliteration, with other consonants ‘in the way’. This is called ‘</a:t>
            </a:r>
            <a:r>
              <a:rPr lang="en-GB" dirty="0" err="1" smtClean="0"/>
              <a:t>cynghanedd</a:t>
            </a:r>
            <a:r>
              <a:rPr lang="en-GB" dirty="0" smtClean="0"/>
              <a:t> draws’ in Welsh.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2234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382000" cy="762000"/>
          </a:xfrm>
        </p:spPr>
        <p:txBody>
          <a:bodyPr>
            <a:normAutofit/>
          </a:bodyPr>
          <a:lstStyle/>
          <a:p>
            <a:r>
              <a:rPr lang="cy-GB" dirty="0" smtClean="0"/>
              <a:t>Did Dylan Thomas </a:t>
            </a:r>
            <a:r>
              <a:rPr lang="cy-GB" dirty="0" err="1" smtClean="0"/>
              <a:t>speak</a:t>
            </a:r>
            <a:r>
              <a:rPr lang="cy-GB" dirty="0" smtClean="0"/>
              <a:t> Welsh?</a:t>
            </a:r>
            <a:endParaRPr lang="cy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953000"/>
          </a:xfrm>
        </p:spPr>
        <p:txBody>
          <a:bodyPr>
            <a:normAutofit/>
          </a:bodyPr>
          <a:lstStyle/>
          <a:p>
            <a:r>
              <a:rPr lang="en-GB" dirty="0" smtClean="0"/>
              <a:t>No, he probably didn’t, but his parents were first-language Welsh speakers. </a:t>
            </a:r>
          </a:p>
          <a:p>
            <a:r>
              <a:rPr lang="en-GB" dirty="0" smtClean="0"/>
              <a:t>They gave him a Welsh name from the </a:t>
            </a:r>
            <a:r>
              <a:rPr lang="en-GB" dirty="0" err="1" smtClean="0"/>
              <a:t>Mabinogion</a:t>
            </a:r>
            <a:r>
              <a:rPr lang="en-GB" dirty="0" smtClean="0"/>
              <a:t> – meaning ‘Prince of Darkness’, but didn’t speak Welsh to him.</a:t>
            </a:r>
          </a:p>
          <a:p>
            <a:r>
              <a:rPr lang="cy-GB" dirty="0"/>
              <a:t>Welsh was </a:t>
            </a:r>
            <a:r>
              <a:rPr lang="cy-GB" dirty="0" err="1"/>
              <a:t>considered</a:t>
            </a:r>
            <a:r>
              <a:rPr lang="cy-GB" dirty="0"/>
              <a:t> a ‘</a:t>
            </a:r>
            <a:r>
              <a:rPr lang="cy-GB" dirty="0" err="1"/>
              <a:t>second-class</a:t>
            </a:r>
            <a:r>
              <a:rPr lang="cy-GB" dirty="0"/>
              <a:t> </a:t>
            </a:r>
            <a:r>
              <a:rPr lang="cy-GB" dirty="0" err="1"/>
              <a:t>language</a:t>
            </a:r>
            <a:r>
              <a:rPr lang="cy-GB" dirty="0"/>
              <a:t>’ at the </a:t>
            </a:r>
            <a:r>
              <a:rPr lang="cy-GB" dirty="0" err="1"/>
              <a:t>beginning</a:t>
            </a:r>
            <a:r>
              <a:rPr lang="cy-GB" dirty="0"/>
              <a:t> of the 20th </a:t>
            </a:r>
            <a:r>
              <a:rPr lang="cy-GB" dirty="0" err="1"/>
              <a:t>century</a:t>
            </a:r>
            <a:r>
              <a:rPr lang="cy-GB" dirty="0"/>
              <a:t>.</a:t>
            </a:r>
          </a:p>
          <a:p>
            <a:r>
              <a:rPr lang="cy-GB" dirty="0" err="1"/>
              <a:t>English</a:t>
            </a:r>
            <a:r>
              <a:rPr lang="cy-GB" dirty="0"/>
              <a:t> was the </a:t>
            </a:r>
            <a:r>
              <a:rPr lang="cy-GB" dirty="0" err="1"/>
              <a:t>language</a:t>
            </a:r>
            <a:r>
              <a:rPr lang="cy-GB" dirty="0"/>
              <a:t> ‘to </a:t>
            </a:r>
            <a:r>
              <a:rPr lang="cy-GB" dirty="0" err="1"/>
              <a:t>get</a:t>
            </a:r>
            <a:r>
              <a:rPr lang="cy-GB" dirty="0"/>
              <a:t> </a:t>
            </a:r>
            <a:r>
              <a:rPr lang="cy-GB" dirty="0" err="1"/>
              <a:t>on</a:t>
            </a:r>
            <a:r>
              <a:rPr lang="cy-GB" dirty="0"/>
              <a:t> </a:t>
            </a:r>
            <a:r>
              <a:rPr lang="cy-GB" dirty="0" err="1"/>
              <a:t>in</a:t>
            </a:r>
            <a:r>
              <a:rPr lang="cy-GB" dirty="0"/>
              <a:t> the </a:t>
            </a:r>
            <a:r>
              <a:rPr lang="cy-GB" dirty="0" err="1"/>
              <a:t>world</a:t>
            </a:r>
            <a:r>
              <a:rPr lang="cy-GB" dirty="0"/>
              <a:t>’.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4017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4267200"/>
            <a:ext cx="3305313" cy="1854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382000" cy="762000"/>
          </a:xfrm>
        </p:spPr>
        <p:txBody>
          <a:bodyPr>
            <a:normAutofit fontScale="90000"/>
          </a:bodyPr>
          <a:lstStyle/>
          <a:p>
            <a:r>
              <a:rPr lang="cy-GB" dirty="0" smtClean="0"/>
              <a:t>Did Dylan Thomas </a:t>
            </a:r>
            <a:r>
              <a:rPr lang="cy-GB" dirty="0" err="1" smtClean="0"/>
              <a:t>understand</a:t>
            </a:r>
            <a:r>
              <a:rPr lang="cy-GB" dirty="0" smtClean="0"/>
              <a:t> Welsh?</a:t>
            </a:r>
            <a:endParaRPr lang="cy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79637"/>
            <a:ext cx="8229600" cy="4297363"/>
          </a:xfrm>
        </p:spPr>
        <p:txBody>
          <a:bodyPr>
            <a:normAutofit/>
          </a:bodyPr>
          <a:lstStyle/>
          <a:p>
            <a:r>
              <a:rPr lang="en-GB" dirty="0" smtClean="0"/>
              <a:t>Welsh</a:t>
            </a:r>
            <a:r>
              <a:rPr lang="en-GB" dirty="0" smtClean="0"/>
              <a:t>-speaking </a:t>
            </a:r>
            <a:r>
              <a:rPr lang="en-GB" dirty="0"/>
              <a:t>relatives would call by in 5, </a:t>
            </a:r>
            <a:r>
              <a:rPr lang="en-GB" dirty="0" err="1"/>
              <a:t>Cwmdonkin</a:t>
            </a:r>
            <a:r>
              <a:rPr lang="en-GB" dirty="0"/>
              <a:t> </a:t>
            </a:r>
            <a:r>
              <a:rPr lang="en-GB" dirty="0" smtClean="0"/>
              <a:t>Drive, and he spent childhood holidays in the Welsh-speaking </a:t>
            </a:r>
            <a:r>
              <a:rPr lang="en-GB" dirty="0" err="1" smtClean="0"/>
              <a:t>Llansteffan</a:t>
            </a:r>
            <a:r>
              <a:rPr lang="en-GB" dirty="0" smtClean="0"/>
              <a:t> area. </a:t>
            </a:r>
          </a:p>
          <a:p>
            <a:r>
              <a:rPr lang="en-GB" dirty="0" smtClean="0"/>
              <a:t>According </a:t>
            </a:r>
            <a:r>
              <a:rPr lang="en-GB" dirty="0"/>
              <a:t>to his grand-daughter Hannah </a:t>
            </a:r>
            <a:r>
              <a:rPr lang="en-GB" dirty="0" smtClean="0"/>
              <a:t>Ellis, Dylan heard and understood Welsh conversations but took part in English.</a:t>
            </a:r>
            <a:endParaRPr lang="en-GB" dirty="0"/>
          </a:p>
          <a:p>
            <a:r>
              <a:rPr lang="cy-GB" dirty="0" err="1" smtClean="0"/>
              <a:t>Many</a:t>
            </a:r>
            <a:r>
              <a:rPr lang="cy-GB" dirty="0" smtClean="0"/>
              <a:t> </a:t>
            </a:r>
            <a:r>
              <a:rPr lang="cy-GB" dirty="0" err="1" smtClean="0"/>
              <a:t>critics</a:t>
            </a:r>
            <a:r>
              <a:rPr lang="cy-GB" dirty="0" smtClean="0"/>
              <a:t> </a:t>
            </a:r>
            <a:r>
              <a:rPr lang="cy-GB" dirty="0" err="1" smtClean="0"/>
              <a:t>agree</a:t>
            </a:r>
            <a:r>
              <a:rPr lang="cy-GB" dirty="0" smtClean="0"/>
              <a:t> </a:t>
            </a:r>
            <a:r>
              <a:rPr lang="cy-GB" dirty="0" err="1" smtClean="0"/>
              <a:t>that</a:t>
            </a:r>
            <a:r>
              <a:rPr lang="cy-GB" dirty="0" smtClean="0"/>
              <a:t> his </a:t>
            </a:r>
            <a:r>
              <a:rPr lang="cy-GB" dirty="0" err="1" smtClean="0"/>
              <a:t>understanding</a:t>
            </a:r>
            <a:r>
              <a:rPr lang="cy-GB" dirty="0" smtClean="0"/>
              <a:t> of Welsh </a:t>
            </a:r>
            <a:r>
              <a:rPr lang="cy-GB" dirty="0" err="1" smtClean="0"/>
              <a:t>influenced</a:t>
            </a:r>
            <a:r>
              <a:rPr lang="cy-GB" dirty="0" smtClean="0"/>
              <a:t> his </a:t>
            </a:r>
            <a:r>
              <a:rPr lang="cy-GB" dirty="0" err="1" smtClean="0"/>
              <a:t>poetry</a:t>
            </a:r>
            <a:r>
              <a:rPr lang="cy-GB" dirty="0" smtClean="0"/>
              <a:t>.</a:t>
            </a:r>
          </a:p>
          <a:p>
            <a:endParaRPr lang="cy-GB" i="1" dirty="0" smtClean="0"/>
          </a:p>
          <a:p>
            <a:endParaRPr lang="cy-GB" dirty="0" smtClean="0"/>
          </a:p>
          <a:p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199756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382000" cy="762000"/>
          </a:xfrm>
        </p:spPr>
        <p:txBody>
          <a:bodyPr/>
          <a:lstStyle/>
          <a:p>
            <a:r>
              <a:rPr lang="cy-GB" dirty="0" smtClean="0"/>
              <a:t>Dylan </a:t>
            </a:r>
            <a:r>
              <a:rPr lang="cy-GB" dirty="0" err="1" smtClean="0"/>
              <a:t>knew</a:t>
            </a:r>
            <a:r>
              <a:rPr lang="cy-GB" dirty="0" smtClean="0"/>
              <a:t> of Welsh </a:t>
            </a:r>
            <a:r>
              <a:rPr lang="cy-GB" dirty="0" err="1" smtClean="0"/>
              <a:t>poetry</a:t>
            </a:r>
            <a:endParaRPr lang="cy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4572000" cy="4297363"/>
          </a:xfrm>
        </p:spPr>
        <p:txBody>
          <a:bodyPr>
            <a:noAutofit/>
          </a:bodyPr>
          <a:lstStyle/>
          <a:p>
            <a:r>
              <a:rPr lang="cy-GB" sz="2000" dirty="0" smtClean="0"/>
              <a:t>His </a:t>
            </a:r>
            <a:r>
              <a:rPr lang="cy-GB" sz="2000" dirty="0" smtClean="0"/>
              <a:t>father had an extensive library</a:t>
            </a:r>
            <a:r>
              <a:rPr lang="cy-GB" sz="2000" dirty="0" smtClean="0"/>
              <a:t>.</a:t>
            </a:r>
            <a:br>
              <a:rPr lang="cy-GB" sz="2000" dirty="0" smtClean="0"/>
            </a:br>
            <a:endParaRPr lang="cy-GB" sz="2000" dirty="0" smtClean="0"/>
          </a:p>
          <a:p>
            <a:r>
              <a:rPr lang="cy-GB" sz="2000" dirty="0" smtClean="0"/>
              <a:t>Aneirin Talfan Davies, a colleague at the BBC, recalled that Dylan used to question him on the rules of ‘cynghanedd’ – Welsh strict metre poetry</a:t>
            </a:r>
            <a:r>
              <a:rPr lang="cy-GB" sz="2000" dirty="0" smtClean="0"/>
              <a:t>.</a:t>
            </a:r>
            <a:br>
              <a:rPr lang="cy-GB" sz="2000" dirty="0" smtClean="0"/>
            </a:br>
            <a:endParaRPr lang="cy-GB" sz="2000" dirty="0" smtClean="0"/>
          </a:p>
          <a:p>
            <a:r>
              <a:rPr lang="cy-GB" sz="2000" dirty="0" smtClean="0"/>
              <a:t>Dylan </a:t>
            </a:r>
            <a:r>
              <a:rPr lang="cy-GB" sz="2000" dirty="0" err="1" smtClean="0"/>
              <a:t>told</a:t>
            </a:r>
            <a:r>
              <a:rPr lang="cy-GB" sz="2000" dirty="0" smtClean="0"/>
              <a:t> his </a:t>
            </a:r>
            <a:r>
              <a:rPr lang="cy-GB" sz="2000" dirty="0" err="1" smtClean="0"/>
              <a:t>fellow</a:t>
            </a:r>
            <a:r>
              <a:rPr lang="cy-GB" sz="2000" dirty="0" smtClean="0"/>
              <a:t> </a:t>
            </a:r>
            <a:r>
              <a:rPr lang="cy-GB" sz="2000" dirty="0" err="1" smtClean="0"/>
              <a:t>poet</a:t>
            </a:r>
            <a:r>
              <a:rPr lang="cy-GB" sz="2000" dirty="0" smtClean="0"/>
              <a:t> Glyn Jones </a:t>
            </a:r>
            <a:r>
              <a:rPr lang="cy-GB" sz="2000" dirty="0" err="1" smtClean="0"/>
              <a:t>that</a:t>
            </a:r>
            <a:r>
              <a:rPr lang="cy-GB" sz="2000" dirty="0" smtClean="0"/>
              <a:t> </a:t>
            </a:r>
            <a:r>
              <a:rPr lang="cy-GB" sz="2000" dirty="0" err="1" smtClean="0"/>
              <a:t>if</a:t>
            </a:r>
            <a:r>
              <a:rPr lang="cy-GB" sz="2000" dirty="0" smtClean="0"/>
              <a:t> </a:t>
            </a:r>
            <a:r>
              <a:rPr lang="cy-GB" sz="2000" dirty="0" err="1" smtClean="0"/>
              <a:t>he</a:t>
            </a:r>
            <a:r>
              <a:rPr lang="cy-GB" sz="2000" dirty="0" smtClean="0"/>
              <a:t> had </a:t>
            </a:r>
            <a:r>
              <a:rPr lang="cy-GB" sz="2000" dirty="0" err="1" smtClean="0"/>
              <a:t>learnt</a:t>
            </a:r>
            <a:r>
              <a:rPr lang="cy-GB" sz="2000" dirty="0" smtClean="0"/>
              <a:t> Welsh, </a:t>
            </a:r>
            <a:r>
              <a:rPr lang="cy-GB" sz="2000" dirty="0" err="1" smtClean="0"/>
              <a:t>he</a:t>
            </a:r>
            <a:r>
              <a:rPr lang="cy-GB" sz="2000" dirty="0" smtClean="0"/>
              <a:t> </a:t>
            </a:r>
            <a:r>
              <a:rPr lang="cy-GB" sz="2000" dirty="0" err="1" smtClean="0"/>
              <a:t>would</a:t>
            </a:r>
            <a:r>
              <a:rPr lang="cy-GB" sz="2000" dirty="0" smtClean="0"/>
              <a:t> </a:t>
            </a:r>
            <a:r>
              <a:rPr lang="cy-GB" sz="2000" dirty="0" err="1" smtClean="0"/>
              <a:t>probably</a:t>
            </a:r>
            <a:r>
              <a:rPr lang="cy-GB" sz="2000" dirty="0" smtClean="0"/>
              <a:t> </a:t>
            </a:r>
            <a:r>
              <a:rPr lang="cy-GB" sz="2000" dirty="0" err="1" smtClean="0"/>
              <a:t>have</a:t>
            </a:r>
            <a:r>
              <a:rPr lang="cy-GB" sz="2000" dirty="0" smtClean="0"/>
              <a:t> </a:t>
            </a:r>
            <a:r>
              <a:rPr lang="cy-GB" sz="2000" dirty="0" err="1" smtClean="0"/>
              <a:t>composed</a:t>
            </a:r>
            <a:r>
              <a:rPr lang="cy-GB" sz="2000" dirty="0" smtClean="0"/>
              <a:t> Welsh </a:t>
            </a:r>
            <a:r>
              <a:rPr lang="cy-GB" sz="2000" dirty="0" err="1" smtClean="0"/>
              <a:t>strict</a:t>
            </a:r>
            <a:r>
              <a:rPr lang="cy-GB" sz="2000" dirty="0" smtClean="0"/>
              <a:t> </a:t>
            </a:r>
            <a:r>
              <a:rPr lang="cy-GB" sz="2000" dirty="0" err="1" smtClean="0"/>
              <a:t>metre</a:t>
            </a:r>
            <a:r>
              <a:rPr lang="cy-GB" sz="2000" dirty="0" smtClean="0"/>
              <a:t> </a:t>
            </a:r>
            <a:r>
              <a:rPr lang="cy-GB" sz="2000" dirty="0" err="1" smtClean="0"/>
              <a:t>poetry</a:t>
            </a:r>
            <a:r>
              <a:rPr lang="cy-GB" sz="2000" dirty="0" smtClean="0"/>
              <a:t>.</a:t>
            </a:r>
            <a:endParaRPr lang="cy-GB" sz="2000" dirty="0"/>
          </a:p>
        </p:txBody>
      </p:sp>
      <p:pic>
        <p:nvPicPr>
          <p:cNvPr id="4" name="Picture 3" descr="194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1905000"/>
            <a:ext cx="3348088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519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382000" cy="762000"/>
          </a:xfrm>
        </p:spPr>
        <p:txBody>
          <a:bodyPr>
            <a:normAutofit/>
          </a:bodyPr>
          <a:lstStyle/>
          <a:p>
            <a:r>
              <a:rPr lang="cy-GB" dirty="0" err="1" smtClean="0"/>
              <a:t>English</a:t>
            </a:r>
            <a:r>
              <a:rPr lang="cy-GB" dirty="0" smtClean="0"/>
              <a:t> </a:t>
            </a:r>
            <a:r>
              <a:rPr lang="cy-GB" dirty="0" err="1" smtClean="0"/>
              <a:t>poets</a:t>
            </a:r>
            <a:r>
              <a:rPr lang="cy-GB" dirty="0" smtClean="0"/>
              <a:t> </a:t>
            </a:r>
            <a:r>
              <a:rPr lang="cy-GB" dirty="0" err="1" smtClean="0"/>
              <a:t>and</a:t>
            </a:r>
            <a:r>
              <a:rPr lang="cy-GB" dirty="0" smtClean="0"/>
              <a:t> Welsh </a:t>
            </a:r>
            <a:r>
              <a:rPr lang="cy-GB" dirty="0" err="1" smtClean="0"/>
              <a:t>poetry</a:t>
            </a:r>
            <a:endParaRPr lang="cy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382000" cy="3962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William Barnes, Thomas Hardy, Robert Graves </a:t>
            </a:r>
            <a:r>
              <a:rPr lang="en-GB" sz="2400" dirty="0" smtClean="0"/>
              <a:t>and </a:t>
            </a:r>
            <a:r>
              <a:rPr lang="en-GB" sz="2400" dirty="0"/>
              <a:t>Gerard Manley </a:t>
            </a:r>
            <a:r>
              <a:rPr lang="en-GB" sz="2400" dirty="0" smtClean="0"/>
              <a:t>Hopkins are all examples of poets who were influenced by Welsh strict metre poetry</a:t>
            </a:r>
            <a:r>
              <a:rPr lang="en-GB" sz="2400" dirty="0" smtClean="0"/>
              <a:t>.</a:t>
            </a:r>
            <a:br>
              <a:rPr lang="en-GB" sz="2400" dirty="0" smtClean="0"/>
            </a:br>
            <a:endParaRPr lang="en-GB" sz="2400" dirty="0" smtClean="0"/>
          </a:p>
          <a:p>
            <a:pPr marL="0" indent="0">
              <a:buNone/>
            </a:pPr>
            <a:r>
              <a:rPr lang="en-GB" sz="2000" dirty="0">
                <a:solidFill>
                  <a:srgbClr val="FF0000"/>
                </a:solidFill>
                <a:hlinkClick r:id="rId2"/>
              </a:rPr>
              <a:t>http://</a:t>
            </a:r>
            <a:r>
              <a:rPr lang="en-GB" sz="2000" dirty="0" smtClean="0">
                <a:solidFill>
                  <a:srgbClr val="FF0000"/>
                </a:solidFill>
                <a:hlinkClick r:id="rId2"/>
              </a:rPr>
              <a:t>en.wikipedia.org/wiki/</a:t>
            </a:r>
            <a:r>
              <a:rPr lang="en-GB" sz="2000" dirty="0" smtClean="0">
                <a:solidFill>
                  <a:srgbClr val="FF0000"/>
                </a:solidFill>
                <a:hlinkClick r:id="rId2"/>
              </a:rPr>
              <a:t>File:GerardManleyHopkins.jpg</a:t>
            </a:r>
            <a:r>
              <a:rPr lang="en-GB" sz="2000" dirty="0" smtClean="0">
                <a:solidFill>
                  <a:srgbClr val="FF0000"/>
                </a:solidFill>
              </a:rPr>
              <a:t/>
            </a:r>
            <a:br>
              <a:rPr lang="en-GB" sz="2000" dirty="0" smtClean="0">
                <a:solidFill>
                  <a:srgbClr val="FF0000"/>
                </a:solidFill>
              </a:rPr>
            </a:br>
            <a:endParaRPr lang="en-GB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2400" b="1" dirty="0" smtClean="0"/>
              <a:t>Gerard Manley Hopkins </a:t>
            </a:r>
            <a:r>
              <a:rPr lang="en-GB" sz="2400" dirty="0" smtClean="0"/>
              <a:t>(1844-1889) spent time in Wales studying theology, learnt some Welsh and came under the influence of strict metre poets. </a:t>
            </a:r>
            <a:r>
              <a:rPr lang="en-GB" sz="2400" b="1" dirty="0"/>
              <a:t>He,</a:t>
            </a:r>
            <a:r>
              <a:rPr lang="en-GB" sz="2400" dirty="0" smtClean="0"/>
              <a:t> i</a:t>
            </a:r>
            <a:r>
              <a:rPr lang="en-GB" sz="2400" b="1" dirty="0" smtClean="0"/>
              <a:t>n turn, influenced Dylan Thomas</a:t>
            </a:r>
            <a:r>
              <a:rPr lang="en-GB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3200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6096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Task 1</a:t>
            </a:r>
            <a:r>
              <a:rPr lang="en-GB" dirty="0" smtClean="0"/>
              <a:t>: Say these lines by Gerard </a:t>
            </a:r>
            <a:r>
              <a:rPr lang="en-GB" dirty="0"/>
              <a:t>Manley </a:t>
            </a:r>
            <a:r>
              <a:rPr lang="en-GB" dirty="0" smtClean="0"/>
              <a:t>Hopkins out loud, then mark the </a:t>
            </a:r>
            <a:r>
              <a:rPr lang="en-GB" b="1" dirty="0" smtClean="0"/>
              <a:t>alliteration </a:t>
            </a:r>
            <a:r>
              <a:rPr lang="en-GB" dirty="0" smtClean="0"/>
              <a:t>and/or </a:t>
            </a:r>
            <a:r>
              <a:rPr lang="en-GB" i="1" dirty="0" smtClean="0"/>
              <a:t>rhyme</a:t>
            </a:r>
            <a:r>
              <a:rPr lang="en-GB" dirty="0" smtClean="0"/>
              <a:t>. These are features of ‘</a:t>
            </a:r>
            <a:r>
              <a:rPr lang="en-GB" dirty="0" err="1" smtClean="0"/>
              <a:t>cynghanedd</a:t>
            </a:r>
            <a:r>
              <a:rPr lang="en-GB" dirty="0" smtClean="0"/>
              <a:t>’ in Welsh, which Hopkins loosely imitates and experiments with:</a:t>
            </a:r>
          </a:p>
          <a:p>
            <a:r>
              <a:rPr lang="en-GB" dirty="0" smtClean="0"/>
              <a:t>The blood-gush blade-gash</a:t>
            </a:r>
          </a:p>
          <a:p>
            <a:r>
              <a:rPr lang="en-GB" dirty="0" smtClean="0"/>
              <a:t>The down-</a:t>
            </a:r>
            <a:r>
              <a:rPr lang="en-GB" dirty="0" err="1" smtClean="0"/>
              <a:t>dugged</a:t>
            </a:r>
            <a:r>
              <a:rPr lang="en-GB" dirty="0" smtClean="0"/>
              <a:t> ground-hugged grey</a:t>
            </a:r>
          </a:p>
          <a:p>
            <a:r>
              <a:rPr lang="en-GB" dirty="0" smtClean="0"/>
              <a:t>Warm-laid grave of a womb-life grey</a:t>
            </a:r>
          </a:p>
          <a:p>
            <a:r>
              <a:rPr lang="en-GB" dirty="0" smtClean="0"/>
              <a:t>Hack and rack the growing green</a:t>
            </a:r>
          </a:p>
          <a:p>
            <a:r>
              <a:rPr lang="en-GB" dirty="0" smtClean="0"/>
              <a:t>Christ’s lily and beast of the waste wood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5967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5237"/>
            <a:ext cx="8229600" cy="5516563"/>
          </a:xfrm>
        </p:spPr>
        <p:txBody>
          <a:bodyPr/>
          <a:lstStyle/>
          <a:p>
            <a:pPr marL="0" indent="0">
              <a:buNone/>
            </a:pPr>
            <a:r>
              <a:rPr lang="cy-GB" b="1" dirty="0" err="1" smtClean="0"/>
              <a:t>Task</a:t>
            </a:r>
            <a:r>
              <a:rPr lang="cy-GB" b="1" dirty="0" smtClean="0"/>
              <a:t> 1 </a:t>
            </a:r>
            <a:r>
              <a:rPr lang="cy-GB" b="1" dirty="0" err="1" smtClean="0"/>
              <a:t>answers</a:t>
            </a:r>
            <a:r>
              <a:rPr lang="cy-GB" b="1" dirty="0" smtClean="0"/>
              <a:t>: </a:t>
            </a:r>
            <a:r>
              <a:rPr lang="cy-GB" dirty="0" smtClean="0"/>
              <a:t>(</a:t>
            </a:r>
            <a:r>
              <a:rPr lang="cy-GB" b="1" dirty="0" err="1" smtClean="0"/>
              <a:t>alliteration</a:t>
            </a:r>
            <a:r>
              <a:rPr lang="cy-GB" b="1" dirty="0" smtClean="0"/>
              <a:t> </a:t>
            </a:r>
            <a:r>
              <a:rPr lang="cy-GB" dirty="0" err="1" smtClean="0"/>
              <a:t>in</a:t>
            </a:r>
            <a:r>
              <a:rPr lang="cy-GB" dirty="0" smtClean="0"/>
              <a:t> </a:t>
            </a:r>
            <a:r>
              <a:rPr lang="cy-GB" b="1" dirty="0" err="1" smtClean="0"/>
              <a:t>bold</a:t>
            </a:r>
            <a:r>
              <a:rPr lang="cy-GB" dirty="0" smtClean="0"/>
              <a:t>, </a:t>
            </a:r>
            <a:r>
              <a:rPr lang="cy-GB" i="1" dirty="0" err="1"/>
              <a:t>rhyme</a:t>
            </a:r>
            <a:r>
              <a:rPr lang="cy-GB" i="1" dirty="0"/>
              <a:t> </a:t>
            </a:r>
            <a:r>
              <a:rPr lang="cy-GB" dirty="0" err="1"/>
              <a:t>in</a:t>
            </a:r>
            <a:r>
              <a:rPr lang="cy-GB" i="1" dirty="0"/>
              <a:t> </a:t>
            </a:r>
            <a:r>
              <a:rPr lang="cy-GB" i="1" dirty="0" err="1" smtClean="0"/>
              <a:t>italics</a:t>
            </a:r>
            <a:r>
              <a:rPr lang="cy-GB" dirty="0" smtClean="0"/>
              <a:t>)</a:t>
            </a:r>
          </a:p>
          <a:p>
            <a:pPr marL="0" indent="0">
              <a:buNone/>
            </a:pPr>
            <a:endParaRPr lang="cy-GB" i="1" dirty="0" smtClean="0"/>
          </a:p>
          <a:p>
            <a:r>
              <a:rPr lang="en-GB" dirty="0"/>
              <a:t>The </a:t>
            </a:r>
            <a:r>
              <a:rPr lang="en-GB" b="1" dirty="0"/>
              <a:t>bl</a:t>
            </a:r>
            <a:r>
              <a:rPr lang="en-GB" dirty="0"/>
              <a:t>oo</a:t>
            </a:r>
            <a:r>
              <a:rPr lang="en-GB" b="1" dirty="0"/>
              <a:t>d</a:t>
            </a:r>
            <a:r>
              <a:rPr lang="en-GB" dirty="0"/>
              <a:t>-</a:t>
            </a:r>
            <a:r>
              <a:rPr lang="en-GB" b="1" dirty="0"/>
              <a:t>g</a:t>
            </a:r>
            <a:r>
              <a:rPr lang="en-GB" dirty="0"/>
              <a:t>ush </a:t>
            </a:r>
            <a:r>
              <a:rPr lang="en-GB" b="1" dirty="0" smtClean="0"/>
              <a:t>bl</a:t>
            </a:r>
            <a:r>
              <a:rPr lang="en-GB" dirty="0" smtClean="0"/>
              <a:t>ade-</a:t>
            </a:r>
            <a:r>
              <a:rPr lang="en-GB" b="1" dirty="0" smtClean="0"/>
              <a:t>g</a:t>
            </a:r>
            <a:r>
              <a:rPr lang="en-GB" dirty="0" smtClean="0"/>
              <a:t>ash</a:t>
            </a:r>
          </a:p>
          <a:p>
            <a:r>
              <a:rPr lang="en-GB" dirty="0" smtClean="0"/>
              <a:t>The </a:t>
            </a:r>
            <a:r>
              <a:rPr lang="en-GB" b="1" dirty="0"/>
              <a:t>d</a:t>
            </a:r>
            <a:r>
              <a:rPr lang="en-GB" i="1" dirty="0"/>
              <a:t>own</a:t>
            </a:r>
            <a:r>
              <a:rPr lang="en-GB" dirty="0"/>
              <a:t>-</a:t>
            </a:r>
            <a:r>
              <a:rPr lang="en-GB" b="1" i="1" dirty="0" err="1"/>
              <a:t>d</a:t>
            </a:r>
            <a:r>
              <a:rPr lang="en-GB" i="1" dirty="0" err="1"/>
              <a:t>ugged</a:t>
            </a:r>
            <a:r>
              <a:rPr lang="en-GB" dirty="0"/>
              <a:t> </a:t>
            </a:r>
            <a:r>
              <a:rPr lang="en-GB" b="1" dirty="0"/>
              <a:t>g</a:t>
            </a:r>
            <a:r>
              <a:rPr lang="en-GB" b="1" i="1" dirty="0"/>
              <a:t>r</a:t>
            </a:r>
            <a:r>
              <a:rPr lang="en-GB" i="1" dirty="0"/>
              <a:t>ound</a:t>
            </a:r>
            <a:r>
              <a:rPr lang="en-GB" dirty="0"/>
              <a:t>-</a:t>
            </a:r>
            <a:r>
              <a:rPr lang="en-GB" i="1" dirty="0"/>
              <a:t>hugged</a:t>
            </a:r>
            <a:r>
              <a:rPr lang="en-GB" dirty="0"/>
              <a:t> </a:t>
            </a:r>
            <a:r>
              <a:rPr lang="en-GB" b="1" dirty="0" smtClean="0"/>
              <a:t>gr</a:t>
            </a:r>
            <a:r>
              <a:rPr lang="en-GB" dirty="0" smtClean="0"/>
              <a:t>ey</a:t>
            </a:r>
          </a:p>
          <a:p>
            <a:r>
              <a:rPr lang="en-GB" dirty="0" smtClean="0"/>
              <a:t>War</a:t>
            </a:r>
            <a:r>
              <a:rPr lang="en-GB" b="1" dirty="0" smtClean="0"/>
              <a:t>m</a:t>
            </a:r>
            <a:r>
              <a:rPr lang="en-GB" dirty="0" smtClean="0"/>
              <a:t>-</a:t>
            </a:r>
            <a:r>
              <a:rPr lang="en-GB" b="1" dirty="0" smtClean="0"/>
              <a:t>l</a:t>
            </a:r>
            <a:r>
              <a:rPr lang="en-GB" dirty="0" smtClean="0"/>
              <a:t>aid </a:t>
            </a:r>
            <a:r>
              <a:rPr lang="en-GB" b="1" dirty="0"/>
              <a:t>gr</a:t>
            </a:r>
            <a:r>
              <a:rPr lang="en-GB" dirty="0"/>
              <a:t>ave of a wo</a:t>
            </a:r>
            <a:r>
              <a:rPr lang="en-GB" b="1" dirty="0"/>
              <a:t>mb</a:t>
            </a:r>
            <a:r>
              <a:rPr lang="en-GB" dirty="0"/>
              <a:t>-</a:t>
            </a:r>
            <a:r>
              <a:rPr lang="en-GB" b="1" dirty="0"/>
              <a:t>l</a:t>
            </a:r>
            <a:r>
              <a:rPr lang="en-GB" dirty="0"/>
              <a:t>ife </a:t>
            </a:r>
            <a:r>
              <a:rPr lang="en-GB" b="1" dirty="0" smtClean="0"/>
              <a:t>gr</a:t>
            </a:r>
            <a:r>
              <a:rPr lang="en-GB" dirty="0" smtClean="0"/>
              <a:t>ey</a:t>
            </a:r>
          </a:p>
          <a:p>
            <a:r>
              <a:rPr lang="en-GB" i="1" dirty="0" smtClean="0"/>
              <a:t>Hack</a:t>
            </a:r>
            <a:r>
              <a:rPr lang="en-GB" dirty="0" smtClean="0"/>
              <a:t> </a:t>
            </a:r>
            <a:r>
              <a:rPr lang="en-GB" dirty="0"/>
              <a:t>and </a:t>
            </a:r>
            <a:r>
              <a:rPr lang="en-GB" i="1" dirty="0"/>
              <a:t>rack</a:t>
            </a:r>
            <a:r>
              <a:rPr lang="en-GB" dirty="0"/>
              <a:t> the </a:t>
            </a:r>
            <a:r>
              <a:rPr lang="en-GB" b="1" dirty="0"/>
              <a:t>gr</a:t>
            </a:r>
            <a:r>
              <a:rPr lang="en-GB" dirty="0"/>
              <a:t>owing </a:t>
            </a:r>
            <a:r>
              <a:rPr lang="en-GB" b="1" dirty="0" smtClean="0"/>
              <a:t>g</a:t>
            </a:r>
            <a:r>
              <a:rPr lang="en-GB" dirty="0" smtClean="0"/>
              <a:t>reen</a:t>
            </a:r>
            <a:endParaRPr lang="en-GB" dirty="0"/>
          </a:p>
          <a:p>
            <a:r>
              <a:rPr lang="en-GB" dirty="0"/>
              <a:t>Christ’s lily and </a:t>
            </a:r>
            <a:r>
              <a:rPr lang="en-GB" i="1" dirty="0"/>
              <a:t>beast</a:t>
            </a:r>
            <a:r>
              <a:rPr lang="en-GB" dirty="0"/>
              <a:t> of the </a:t>
            </a:r>
            <a:r>
              <a:rPr lang="en-GB" b="1" dirty="0"/>
              <a:t>w</a:t>
            </a:r>
            <a:r>
              <a:rPr lang="en-GB" i="1" dirty="0"/>
              <a:t>aste</a:t>
            </a:r>
            <a:r>
              <a:rPr lang="en-GB" dirty="0"/>
              <a:t> </a:t>
            </a:r>
            <a:r>
              <a:rPr lang="en-GB" b="1" dirty="0" smtClean="0"/>
              <a:t>w</a:t>
            </a:r>
            <a:r>
              <a:rPr lang="en-GB" dirty="0" smtClean="0"/>
              <a:t>ood</a:t>
            </a:r>
            <a:endParaRPr lang="en-GB" dirty="0"/>
          </a:p>
          <a:p>
            <a:pPr marL="0" indent="0">
              <a:buNone/>
            </a:pPr>
            <a:endParaRPr lang="cy-GB" b="1" dirty="0" smtClean="0"/>
          </a:p>
          <a:p>
            <a:pPr marL="0" indent="0">
              <a:buNone/>
            </a:pPr>
            <a:endParaRPr lang="cy-GB" b="1" dirty="0"/>
          </a:p>
        </p:txBody>
      </p:sp>
    </p:spTree>
    <p:extLst>
      <p:ext uri="{BB962C8B-B14F-4D97-AF65-F5344CB8AC3E}">
        <p14:creationId xmlns:p14="http://schemas.microsoft.com/office/powerpoint/2010/main" val="1969305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600" dirty="0" smtClean="0"/>
              <a:t>Dylan Thomas follows the rules of ‘</a:t>
            </a:r>
            <a:r>
              <a:rPr lang="en-GB" sz="2600" dirty="0" err="1" smtClean="0"/>
              <a:t>cynghanedd</a:t>
            </a:r>
            <a:r>
              <a:rPr lang="en-GB" sz="2600" dirty="0" smtClean="0"/>
              <a:t>’ more closely than Hopkins. </a:t>
            </a:r>
            <a:r>
              <a:rPr lang="en-GB" sz="2600" dirty="0" smtClean="0"/>
              <a:t/>
            </a:r>
            <a:br>
              <a:rPr lang="en-GB" sz="2600" dirty="0" smtClean="0"/>
            </a:br>
            <a:endParaRPr lang="en-GB" sz="2600" dirty="0" smtClean="0"/>
          </a:p>
          <a:p>
            <a:pPr marL="0" indent="0">
              <a:buNone/>
            </a:pPr>
            <a:r>
              <a:rPr lang="en-GB" b="1" dirty="0" smtClean="0"/>
              <a:t>Task 2</a:t>
            </a:r>
          </a:p>
          <a:p>
            <a:pPr marL="0" indent="0">
              <a:buNone/>
            </a:pPr>
            <a:r>
              <a:rPr lang="en-GB" sz="2600" dirty="0" smtClean="0"/>
              <a:t>Say these lines out loud. </a:t>
            </a:r>
            <a:r>
              <a:rPr lang="en-GB" sz="2600" dirty="0"/>
              <a:t>Now, mark the </a:t>
            </a:r>
            <a:r>
              <a:rPr lang="en-GB" sz="2600" b="1" dirty="0"/>
              <a:t>alliteration</a:t>
            </a:r>
            <a:r>
              <a:rPr lang="en-GB" sz="2600" dirty="0"/>
              <a:t> and </a:t>
            </a:r>
            <a:r>
              <a:rPr lang="en-GB" sz="2600" i="1" dirty="0" smtClean="0"/>
              <a:t>rhyme. </a:t>
            </a:r>
            <a:r>
              <a:rPr lang="en-GB" sz="2600" dirty="0" smtClean="0"/>
              <a:t>Can you work out the pattern which is identical in each one?</a:t>
            </a:r>
          </a:p>
          <a:p>
            <a:r>
              <a:rPr lang="en-GB" sz="2600" dirty="0"/>
              <a:t>To the burn</a:t>
            </a:r>
            <a:r>
              <a:rPr lang="en-GB" sz="2600" i="1" dirty="0"/>
              <a:t> </a:t>
            </a:r>
            <a:r>
              <a:rPr lang="en-GB" sz="2600" dirty="0"/>
              <a:t>and turn of time </a:t>
            </a:r>
          </a:p>
          <a:p>
            <a:r>
              <a:rPr lang="en-GB" sz="2600" dirty="0"/>
              <a:t>When the morning was walking over the war </a:t>
            </a:r>
          </a:p>
          <a:p>
            <a:r>
              <a:rPr lang="en-GB" sz="2600" dirty="0" smtClean="0"/>
              <a:t>Easy in the mercy of his means</a:t>
            </a:r>
          </a:p>
          <a:p>
            <a:r>
              <a:rPr lang="en-GB" sz="2600" dirty="0" smtClean="0"/>
              <a:t>Though the town below lay leaved with October blood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3010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381000" y="1143000"/>
            <a:ext cx="8458200" cy="563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y-GB" b="1" dirty="0" err="1" smtClean="0"/>
              <a:t>Task</a:t>
            </a:r>
            <a:r>
              <a:rPr lang="cy-GB" b="1" dirty="0" smtClean="0"/>
              <a:t> 2 </a:t>
            </a:r>
            <a:r>
              <a:rPr lang="cy-GB" b="1" dirty="0" err="1" smtClean="0"/>
              <a:t>answers</a:t>
            </a:r>
            <a:r>
              <a:rPr lang="cy-GB" b="1" dirty="0" smtClean="0"/>
              <a:t>:</a:t>
            </a:r>
          </a:p>
          <a:p>
            <a:pPr marL="0" indent="0">
              <a:buNone/>
            </a:pPr>
            <a:r>
              <a:rPr lang="cy-GB" dirty="0" err="1" smtClean="0"/>
              <a:t>These</a:t>
            </a:r>
            <a:r>
              <a:rPr lang="cy-GB" dirty="0" smtClean="0"/>
              <a:t> </a:t>
            </a:r>
            <a:r>
              <a:rPr lang="cy-GB" dirty="0" err="1" smtClean="0"/>
              <a:t>lines</a:t>
            </a:r>
            <a:r>
              <a:rPr lang="cy-GB" dirty="0" smtClean="0"/>
              <a:t> can be </a:t>
            </a:r>
            <a:r>
              <a:rPr lang="cy-GB" dirty="0" err="1" smtClean="0"/>
              <a:t>split</a:t>
            </a:r>
            <a:r>
              <a:rPr lang="cy-GB" dirty="0" smtClean="0"/>
              <a:t> </a:t>
            </a:r>
            <a:r>
              <a:rPr lang="cy-GB" dirty="0" err="1" smtClean="0"/>
              <a:t>into</a:t>
            </a:r>
            <a:r>
              <a:rPr lang="cy-GB" dirty="0" smtClean="0"/>
              <a:t> </a:t>
            </a:r>
            <a:r>
              <a:rPr lang="cy-GB" dirty="0" err="1" smtClean="0"/>
              <a:t>three</a:t>
            </a:r>
            <a:r>
              <a:rPr lang="cy-GB" dirty="0" smtClean="0"/>
              <a:t> </a:t>
            </a:r>
            <a:r>
              <a:rPr lang="cy-GB" dirty="0" err="1" smtClean="0"/>
              <a:t>parts</a:t>
            </a:r>
            <a:r>
              <a:rPr lang="cy-GB" dirty="0" smtClean="0"/>
              <a:t>: </a:t>
            </a:r>
          </a:p>
          <a:p>
            <a:pPr marL="0" indent="0">
              <a:buNone/>
            </a:pPr>
            <a:r>
              <a:rPr lang="cy-GB" dirty="0" err="1" smtClean="0"/>
              <a:t>Parts</a:t>
            </a:r>
            <a:r>
              <a:rPr lang="cy-GB" dirty="0" smtClean="0"/>
              <a:t> 1 </a:t>
            </a:r>
            <a:r>
              <a:rPr lang="cy-GB" dirty="0" err="1" smtClean="0"/>
              <a:t>and</a:t>
            </a:r>
            <a:r>
              <a:rPr lang="cy-GB" dirty="0" smtClean="0"/>
              <a:t> 2 </a:t>
            </a:r>
            <a:r>
              <a:rPr lang="cy-GB" i="1" dirty="0" err="1" smtClean="0"/>
              <a:t>rhyme</a:t>
            </a:r>
            <a:r>
              <a:rPr lang="cy-GB" dirty="0" smtClean="0"/>
              <a:t>; </a:t>
            </a:r>
            <a:r>
              <a:rPr lang="cy-GB" dirty="0" err="1" smtClean="0"/>
              <a:t>parts</a:t>
            </a:r>
            <a:r>
              <a:rPr lang="cy-GB" dirty="0" smtClean="0"/>
              <a:t> 2 </a:t>
            </a:r>
            <a:r>
              <a:rPr lang="cy-GB" dirty="0" err="1" smtClean="0"/>
              <a:t>and</a:t>
            </a:r>
            <a:r>
              <a:rPr lang="cy-GB" dirty="0" smtClean="0"/>
              <a:t> 3 </a:t>
            </a:r>
            <a:r>
              <a:rPr lang="cy-GB" dirty="0" err="1" smtClean="0"/>
              <a:t>have</a:t>
            </a:r>
            <a:r>
              <a:rPr lang="cy-GB" dirty="0" smtClean="0"/>
              <a:t> </a:t>
            </a:r>
            <a:r>
              <a:rPr lang="cy-GB" b="1" dirty="0" err="1" smtClean="0"/>
              <a:t>alliteration</a:t>
            </a:r>
            <a:r>
              <a:rPr lang="cy-GB" dirty="0" smtClean="0"/>
              <a:t>:</a:t>
            </a:r>
          </a:p>
          <a:p>
            <a:r>
              <a:rPr lang="en-GB" dirty="0"/>
              <a:t>To the b</a:t>
            </a:r>
            <a:r>
              <a:rPr lang="en-GB" i="1" dirty="0"/>
              <a:t>urn </a:t>
            </a:r>
            <a:r>
              <a:rPr lang="en-GB" i="1" dirty="0" smtClean="0"/>
              <a:t>/</a:t>
            </a:r>
            <a:r>
              <a:rPr lang="en-GB" dirty="0" smtClean="0"/>
              <a:t>and </a:t>
            </a:r>
            <a:r>
              <a:rPr lang="en-GB" b="1" dirty="0" smtClean="0"/>
              <a:t>t</a:t>
            </a:r>
            <a:r>
              <a:rPr lang="en-GB" i="1" dirty="0" smtClean="0"/>
              <a:t>urn / </a:t>
            </a:r>
            <a:r>
              <a:rPr lang="en-GB" dirty="0"/>
              <a:t>of </a:t>
            </a:r>
            <a:r>
              <a:rPr lang="en-GB" b="1" dirty="0"/>
              <a:t>t</a:t>
            </a:r>
            <a:r>
              <a:rPr lang="en-GB" dirty="0"/>
              <a:t>ime </a:t>
            </a:r>
          </a:p>
          <a:p>
            <a:r>
              <a:rPr lang="en-GB" dirty="0" smtClean="0"/>
              <a:t>When </a:t>
            </a:r>
            <a:r>
              <a:rPr lang="en-GB" dirty="0"/>
              <a:t>the morn</a:t>
            </a:r>
            <a:r>
              <a:rPr lang="en-GB" i="1" dirty="0"/>
              <a:t>ing </a:t>
            </a:r>
            <a:r>
              <a:rPr lang="en-GB" i="1" dirty="0" smtClean="0"/>
              <a:t>/</a:t>
            </a:r>
            <a:r>
              <a:rPr lang="en-GB" dirty="0" smtClean="0"/>
              <a:t>was </a:t>
            </a:r>
            <a:r>
              <a:rPr lang="en-GB" b="1" dirty="0" smtClean="0"/>
              <a:t>w</a:t>
            </a:r>
            <a:r>
              <a:rPr lang="en-GB" dirty="0" smtClean="0"/>
              <a:t>alk</a:t>
            </a:r>
            <a:r>
              <a:rPr lang="en-GB" i="1" dirty="0" smtClean="0"/>
              <a:t>ing / </a:t>
            </a:r>
            <a:r>
              <a:rPr lang="en-GB" dirty="0"/>
              <a:t>over the </a:t>
            </a:r>
            <a:r>
              <a:rPr lang="en-GB" b="1" dirty="0"/>
              <a:t>w</a:t>
            </a:r>
            <a:r>
              <a:rPr lang="en-GB" dirty="0"/>
              <a:t>ar </a:t>
            </a:r>
            <a:endParaRPr lang="en-GB" dirty="0" smtClean="0"/>
          </a:p>
          <a:p>
            <a:r>
              <a:rPr lang="en-GB" i="1" dirty="0" smtClean="0"/>
              <a:t>Easy</a:t>
            </a:r>
            <a:r>
              <a:rPr lang="en-GB" dirty="0" smtClean="0"/>
              <a:t> / </a:t>
            </a:r>
            <a:r>
              <a:rPr lang="en-GB" dirty="0"/>
              <a:t>in the </a:t>
            </a:r>
            <a:r>
              <a:rPr lang="en-GB" b="1" dirty="0"/>
              <a:t>m</a:t>
            </a:r>
            <a:r>
              <a:rPr lang="en-GB" i="1" dirty="0"/>
              <a:t>ercy</a:t>
            </a:r>
            <a:r>
              <a:rPr lang="en-GB" dirty="0"/>
              <a:t> </a:t>
            </a:r>
            <a:r>
              <a:rPr lang="en-GB" dirty="0" smtClean="0"/>
              <a:t>/of </a:t>
            </a:r>
            <a:r>
              <a:rPr lang="en-GB" dirty="0"/>
              <a:t>his </a:t>
            </a:r>
            <a:r>
              <a:rPr lang="en-GB" b="1" dirty="0" smtClean="0"/>
              <a:t>m</a:t>
            </a:r>
            <a:r>
              <a:rPr lang="en-GB" dirty="0" smtClean="0"/>
              <a:t>eans</a:t>
            </a:r>
          </a:p>
          <a:p>
            <a:r>
              <a:rPr lang="en-GB" i="1" dirty="0"/>
              <a:t>Though</a:t>
            </a:r>
            <a:r>
              <a:rPr lang="en-GB" dirty="0"/>
              <a:t> </a:t>
            </a:r>
            <a:r>
              <a:rPr lang="en-GB" dirty="0" smtClean="0"/>
              <a:t>/ the </a:t>
            </a:r>
            <a:r>
              <a:rPr lang="en-GB" dirty="0"/>
              <a:t>town </a:t>
            </a:r>
            <a:r>
              <a:rPr lang="en-GB" b="1" dirty="0" smtClean="0"/>
              <a:t>b</a:t>
            </a:r>
            <a:r>
              <a:rPr lang="en-GB" i="1" dirty="0" smtClean="0"/>
              <a:t>e</a:t>
            </a:r>
            <a:r>
              <a:rPr lang="en-GB" b="1" dirty="0" smtClean="0"/>
              <a:t>l</a:t>
            </a:r>
            <a:r>
              <a:rPr lang="en-GB" i="1" dirty="0" smtClean="0"/>
              <a:t>ow /</a:t>
            </a:r>
            <a:r>
              <a:rPr lang="en-GB" dirty="0" smtClean="0"/>
              <a:t> </a:t>
            </a:r>
            <a:r>
              <a:rPr lang="en-GB" dirty="0"/>
              <a:t>lay leaved with October </a:t>
            </a:r>
            <a:r>
              <a:rPr lang="en-GB" b="1" dirty="0"/>
              <a:t>bl</a:t>
            </a:r>
            <a:r>
              <a:rPr lang="en-GB" dirty="0"/>
              <a:t>ood</a:t>
            </a:r>
          </a:p>
          <a:p>
            <a:pPr marL="0" indent="0">
              <a:buNone/>
            </a:pPr>
            <a:r>
              <a:rPr lang="en-GB" dirty="0" smtClean="0"/>
              <a:t>This is called ‘</a:t>
            </a:r>
            <a:r>
              <a:rPr lang="en-GB" dirty="0" err="1" smtClean="0"/>
              <a:t>cynghanedd</a:t>
            </a:r>
            <a:r>
              <a:rPr lang="en-GB" dirty="0" smtClean="0"/>
              <a:t> </a:t>
            </a:r>
            <a:r>
              <a:rPr lang="en-GB" dirty="0" err="1" smtClean="0"/>
              <a:t>sain</a:t>
            </a:r>
            <a:r>
              <a:rPr lang="en-GB" dirty="0" smtClean="0"/>
              <a:t>’ in Welsh.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cy-GB" b="1" dirty="0"/>
          </a:p>
        </p:txBody>
      </p:sp>
    </p:spTree>
    <p:extLst>
      <p:ext uri="{BB962C8B-B14F-4D97-AF65-F5344CB8AC3E}">
        <p14:creationId xmlns:p14="http://schemas.microsoft.com/office/powerpoint/2010/main" val="2920680175"/>
      </p:ext>
    </p:extLst>
  </p:cSld>
  <p:clrMapOvr>
    <a:masterClrMapping/>
  </p:clrMapOvr>
</p:sld>
</file>

<file path=ppt/theme/theme1.xml><?xml version="1.0" encoding="utf-8"?>
<a:theme xmlns:a="http://schemas.openxmlformats.org/drawingml/2006/main" name="DYLANTES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DYLANTEST.thmx</Template>
  <TotalTime>141</TotalTime>
  <Words>526</Words>
  <Application>Microsoft Macintosh PowerPoint</Application>
  <PresentationFormat>On-screen Show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DYLANTEST</vt:lpstr>
      <vt:lpstr>KS4 Activities</vt:lpstr>
      <vt:lpstr>Did Dylan Thomas speak Welsh?</vt:lpstr>
      <vt:lpstr>Did Dylan Thomas understand Welsh?</vt:lpstr>
      <vt:lpstr>Dylan knew of Welsh poetry</vt:lpstr>
      <vt:lpstr>English poets and Welsh poetry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KS4 Activities</dc:title>
  <dc:creator>Elin</dc:creator>
  <cp:lastModifiedBy>Matt Barry</cp:lastModifiedBy>
  <cp:revision>23</cp:revision>
  <dcterms:created xsi:type="dcterms:W3CDTF">2006-08-16T00:00:00Z</dcterms:created>
  <dcterms:modified xsi:type="dcterms:W3CDTF">2014-07-08T14:59:49Z</dcterms:modified>
</cp:coreProperties>
</file>